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712" autoAdjust="0"/>
  </p:normalViewPr>
  <p:slideViewPr>
    <p:cSldViewPr snapToGrid="0">
      <p:cViewPr varScale="1">
        <p:scale>
          <a:sx n="82" d="100"/>
          <a:sy n="82" d="100"/>
        </p:scale>
        <p:origin x="141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F24CB-DF33-466D-923B-D2812C35FACD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8DBE0-5847-4438-918B-4DF536292EB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852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Ejemplos: el hombre está compuesto de 70% de agua, el pez de 80%, la manzana de 85%, la medusa de 95%... Un 1,5 l es la cantidad de agua que una persona debe absorber cada día, dicha cantidad puede variar en función de la edad, de la actividad física, del clima…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8DBE0-5847-4438-918B-4DF536292EB8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5125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Pedir a los alumnos ejemplos de evaporación y de condensación en la vida cotidiana (vaho en las ventanas, agua hervida…)</a:t>
            </a:r>
          </a:p>
          <a:p>
            <a:r>
              <a:rPr lang="es-ES" dirty="0"/>
              <a:t>véase esquema capítulo 3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8DBE0-5847-4438-918B-4DF536292EB8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4350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97% del agua se encuentra en los océanos. No se puede consumir el agua salada.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8DBE0-5847-4438-918B-4DF536292EB8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56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Discusión: ¿cuáles son sus hábitos cotidianos y cómo puede mejorarlos?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8DBE0-5847-4438-918B-4DF536292EB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6552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Proponer a los alumnos completar su ficha con una pregunta libre.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8DBE0-5847-4438-918B-4DF536292EB8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750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6E02F-BB03-4C58-A369-2E6F1EC00C2E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6771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305F3-C90F-4558-B0E6-1D87A3DDF73C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331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FDAC-CBE8-405F-8C20-C56EDFCDCDED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404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514599"/>
            <a:ext cx="7886700" cy="3662363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 sz="3200">
                <a:solidFill>
                  <a:srgbClr val="0070C0"/>
                </a:solidFill>
              </a:defRPr>
            </a:lvl1pPr>
            <a:lvl2pPr marL="685800" indent="-228600">
              <a:buFontTx/>
              <a:buBlip>
                <a:blip r:embed="rId3"/>
              </a:buBlip>
              <a:defRPr sz="2800"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A330-135E-4EDE-8667-A1C2D79836D2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9FFFD"/>
              </a:clrFrom>
              <a:clrTo>
                <a:srgbClr val="F9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1219119"/>
            <a:ext cx="1490296" cy="1205785"/>
          </a:xfrm>
          <a:prstGeom prst="rect">
            <a:avLst/>
          </a:prstGeom>
        </p:spPr>
      </p:pic>
      <p:sp>
        <p:nvSpPr>
          <p:cNvPr id="8" name="Llamada ovalada 7"/>
          <p:cNvSpPr/>
          <p:nvPr userDrawn="1"/>
        </p:nvSpPr>
        <p:spPr>
          <a:xfrm>
            <a:off x="628650" y="155992"/>
            <a:ext cx="2905858" cy="883738"/>
          </a:xfrm>
          <a:prstGeom prst="wedgeEllipseCallou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3"/>
          </p:nvPr>
        </p:nvSpPr>
        <p:spPr>
          <a:xfrm>
            <a:off x="714375" y="334107"/>
            <a:ext cx="2609118" cy="705623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800">
                <a:solidFill>
                  <a:srgbClr val="00B050"/>
                </a:solidFill>
                <a:latin typeface="Comic Sans MS" panose="030F0702030302020204" pitchFamily="66" charset="0"/>
              </a:defRPr>
            </a:lvl1pPr>
            <a:lvl2pPr marL="457200" indent="0" algn="ctr">
              <a:buFontTx/>
              <a:buNone/>
              <a:defRPr sz="1800">
                <a:solidFill>
                  <a:srgbClr val="00B050"/>
                </a:solidFill>
                <a:latin typeface="Comic Sans MS" panose="030F0702030302020204" pitchFamily="66" charset="0"/>
              </a:defRPr>
            </a:lvl2pPr>
            <a:lvl3pPr marL="914400" indent="0" algn="ctr">
              <a:buFontTx/>
              <a:buNone/>
              <a:defRPr sz="1800">
                <a:solidFill>
                  <a:srgbClr val="00B050"/>
                </a:solidFill>
                <a:latin typeface="Comic Sans MS" panose="030F0702030302020204" pitchFamily="66" charset="0"/>
              </a:defRPr>
            </a:lvl3pPr>
            <a:lvl4pPr marL="1371600" indent="0" algn="ctr">
              <a:buFontTx/>
              <a:buNone/>
              <a:defRPr sz="1800">
                <a:solidFill>
                  <a:srgbClr val="00B050"/>
                </a:solidFill>
                <a:latin typeface="Comic Sans MS" panose="030F0702030302020204" pitchFamily="66" charset="0"/>
              </a:defRPr>
            </a:lvl4pPr>
            <a:lvl5pPr marL="1828800" indent="0" algn="ctr">
              <a:buFontTx/>
              <a:buNone/>
              <a:defRPr sz="1800">
                <a:solidFill>
                  <a:srgbClr val="00B050"/>
                </a:solidFill>
                <a:latin typeface="Comic Sans MS" panose="030F0702030302020204" pitchFamily="66" charset="0"/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159001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12589-6DEA-4D0D-BEC7-D31170FB0A35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991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1EB09-50E1-43B1-BD76-401C579D7501}" type="datetime1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0454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A44C-7D1B-4868-968D-38DE3332B72C}" type="datetime1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9227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DD57F-239A-4B93-8598-037F3AD2A3DB}" type="datetime1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9736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02D62-829A-4D4D-B61E-B2363E6D0604}" type="datetime1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8051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139E4-D160-44A6-9EDA-E49A1ACC610A}" type="datetime1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1446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D7E62-3077-4751-99D7-737973858CF1}" type="datetime1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379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819DC-AFD9-4EFA-A076-E20B2513984B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1DE97-BCB8-435E-B436-3CB363928D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940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726B2-8B55-462E-B386-D4C834EE1138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1</a:t>
            </a:fld>
            <a:endParaRPr lang="es-ES"/>
          </a:p>
        </p:txBody>
      </p:sp>
      <p:sp>
        <p:nvSpPr>
          <p:cNvPr id="6" name="Rectángulo 5"/>
          <p:cNvSpPr/>
          <p:nvPr/>
        </p:nvSpPr>
        <p:spPr>
          <a:xfrm>
            <a:off x="771759" y="2967335"/>
            <a:ext cx="7600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s-E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r="5400000" sy="-100000" algn="bl" rotWithShape="0"/>
                </a:effectLst>
              </a:rPr>
              <a:t>EL AGUA, </a:t>
            </a:r>
            <a:r>
              <a:rPr lang="es-ES" sz="5400" b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r="5400000" sy="-100000" algn="bl" rotWithShape="0"/>
                </a:effectLst>
              </a:rPr>
              <a:t>FUENTE DE </a:t>
            </a:r>
            <a:r>
              <a:rPr lang="es-E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r="5400000" sy="-100000" algn="bl" rotWithShape="0"/>
                </a:effectLst>
              </a:rPr>
              <a:t>VIDA</a:t>
            </a:r>
          </a:p>
        </p:txBody>
      </p:sp>
    </p:spTree>
    <p:extLst>
      <p:ext uri="{BB962C8B-B14F-4D97-AF65-F5344CB8AC3E}">
        <p14:creationId xmlns:p14="http://schemas.microsoft.com/office/powerpoint/2010/main" val="4043298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El agua cubre aproximadamente 70 % de la superficie terrestre</a:t>
            </a:r>
          </a:p>
          <a:p>
            <a:r>
              <a:rPr lang="es-ES" dirty="0"/>
              <a:t>Cada vegetal y organismo está constituido de agua</a:t>
            </a:r>
          </a:p>
          <a:p>
            <a:r>
              <a:rPr lang="es-ES" dirty="0"/>
              <a:t>El agua es un producto alimenticio vital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¿Por qué el agua es tan importante?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84B6E-F9B7-476E-B841-0F1047B1D744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293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El ciclo del agua se compone de tres fases esenciales:</a:t>
            </a:r>
          </a:p>
          <a:p>
            <a:pPr lvl="1"/>
            <a:r>
              <a:rPr lang="es-ES" dirty="0"/>
              <a:t>La evaporación</a:t>
            </a:r>
          </a:p>
          <a:p>
            <a:pPr lvl="1"/>
            <a:r>
              <a:rPr lang="es-ES" dirty="0"/>
              <a:t>La condensación</a:t>
            </a:r>
          </a:p>
          <a:p>
            <a:pPr lvl="1"/>
            <a:r>
              <a:rPr lang="es-ES" dirty="0"/>
              <a:t>El chorreo y las infiltraciones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¿Cuáles son las fases del ciclo del agua?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69717-8E94-4ECB-BCB1-F3E1F31AC26A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33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El coste del agua es elevado</a:t>
            </a:r>
          </a:p>
          <a:p>
            <a:r>
              <a:rPr lang="es-ES" dirty="0"/>
              <a:t>La extracción y la descontaminación del agua requieren mucha energía</a:t>
            </a:r>
          </a:p>
          <a:p>
            <a:r>
              <a:rPr lang="es-ES" dirty="0"/>
              <a:t>Las reservas de agua potable son limitadas</a:t>
            </a:r>
          </a:p>
          <a:p>
            <a:r>
              <a:rPr lang="es-ES" dirty="0"/>
              <a:t>Las generaciones venideras necesitarán tanta agua como nosotros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¿Por qué no hay que derrochar el agua?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6AB64-9B8D-4FF6-B4EB-DBE4231B7542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211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Deje de tomar baños, dúchese</a:t>
            </a:r>
          </a:p>
          <a:p>
            <a:r>
              <a:rPr lang="es-ES" dirty="0"/>
              <a:t>No deje correr el agua inútilmente</a:t>
            </a:r>
          </a:p>
          <a:p>
            <a:r>
              <a:rPr lang="es-ES" dirty="0"/>
              <a:t>Instalar sistemas de ahorro de agua</a:t>
            </a:r>
          </a:p>
          <a:p>
            <a:r>
              <a:rPr lang="es-ES" dirty="0"/>
              <a:t>Reparar las goteras</a:t>
            </a:r>
          </a:p>
          <a:p>
            <a:r>
              <a:rPr lang="es-ES" dirty="0"/>
              <a:t>Reutilizar las aguas usadas</a:t>
            </a:r>
          </a:p>
          <a:p>
            <a:r>
              <a:rPr lang="es-ES" dirty="0"/>
              <a:t>Recuperar el agua de lluvia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/>
              <a:t>¿Cómo ahorrar el agua?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0BAA-FB9D-4B58-8976-DB345B7EC722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60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78134-C04E-4602-A184-AF356C151953}" type="datetime1">
              <a:rPr lang="es-ES" smtClean="0"/>
              <a:t>17/12/2024</a:t>
            </a:fld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1DE97-BCB8-435E-B436-3CB363928DCB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00037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295</Words>
  <Application>Microsoft Office PowerPoint</Application>
  <PresentationFormat>Presentación en pantalla (4:3)</PresentationFormat>
  <Paragraphs>45</Paragraphs>
  <Slides>6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ENI</dc:creator>
  <cp:lastModifiedBy>Silvia Diaz Lopez</cp:lastModifiedBy>
  <cp:revision>21</cp:revision>
  <dcterms:created xsi:type="dcterms:W3CDTF">2016-12-05T08:50:18Z</dcterms:created>
  <dcterms:modified xsi:type="dcterms:W3CDTF">2024-12-17T09:49:42Z</dcterms:modified>
</cp:coreProperties>
</file>