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53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/>
              <a:t>Ejemplo de un presupuesto de salón nacional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Presupuesto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hueMod val="94000"/>
                      <a:satMod val="130000"/>
                      <a:lumMod val="138000"/>
                    </a:schemeClr>
                  </a:gs>
                  <a:gs pos="100000">
                    <a:schemeClr val="accent1"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/>
              </a:scene3d>
              <a:sp3d prstMaterial="plastic">
                <a:bevelT w="25400" h="25400"/>
              </a:sp3d>
            </c:spPr>
            <c:extLst>
              <c:ext xmlns:c16="http://schemas.microsoft.com/office/drawing/2014/chart" uri="{C3380CC4-5D6E-409C-BE32-E72D297353CC}">
                <c16:uniqueId val="{00000001-478D-41C0-914B-671844E2CF0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8000"/>
                      <a:hueMod val="94000"/>
                      <a:satMod val="130000"/>
                      <a:lumMod val="138000"/>
                    </a:schemeClr>
                  </a:gs>
                  <a:gs pos="100000">
                    <a:schemeClr val="accent2"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/>
              </a:scene3d>
              <a:sp3d prstMaterial="plastic">
                <a:bevelT w="25400" h="25400"/>
              </a:sp3d>
            </c:spPr>
            <c:extLst>
              <c:ext xmlns:c16="http://schemas.microsoft.com/office/drawing/2014/chart" uri="{C3380CC4-5D6E-409C-BE32-E72D297353CC}">
                <c16:uniqueId val="{00000003-478D-41C0-914B-671844E2CF0E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hueMod val="94000"/>
                      <a:satMod val="130000"/>
                      <a:lumMod val="138000"/>
                    </a:schemeClr>
                  </a:gs>
                  <a:gs pos="100000">
                    <a:schemeClr val="accent3"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/>
              </a:scene3d>
              <a:sp3d prstMaterial="plastic">
                <a:bevelT w="25400" h="25400"/>
              </a:sp3d>
            </c:spPr>
            <c:extLst>
              <c:ext xmlns:c16="http://schemas.microsoft.com/office/drawing/2014/chart" uri="{C3380CC4-5D6E-409C-BE32-E72D297353CC}">
                <c16:uniqueId val="{00000005-478D-41C0-914B-671844E2CF0E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hueMod val="94000"/>
                      <a:satMod val="130000"/>
                      <a:lumMod val="138000"/>
                    </a:schemeClr>
                  </a:gs>
                  <a:gs pos="100000">
                    <a:schemeClr val="accent4"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/>
              </a:scene3d>
              <a:sp3d prstMaterial="plastic">
                <a:bevelT w="25400" h="25400"/>
              </a:sp3d>
            </c:spPr>
            <c:extLst>
              <c:ext xmlns:c16="http://schemas.microsoft.com/office/drawing/2014/chart" uri="{C3380CC4-5D6E-409C-BE32-E72D297353CC}">
                <c16:uniqueId val="{00000007-478D-41C0-914B-671844E2CF0E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hueMod val="94000"/>
                      <a:satMod val="130000"/>
                      <a:lumMod val="138000"/>
                    </a:schemeClr>
                  </a:gs>
                  <a:gs pos="100000">
                    <a:schemeClr val="accent5"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/>
              </a:scene3d>
              <a:sp3d prstMaterial="plastic">
                <a:bevelT w="25400" h="25400"/>
              </a:sp3d>
            </c:spPr>
            <c:extLst>
              <c:ext xmlns:c16="http://schemas.microsoft.com/office/drawing/2014/chart" uri="{C3380CC4-5D6E-409C-BE32-E72D297353CC}">
                <c16:uniqueId val="{00000009-478D-41C0-914B-671844E2CF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Hoja1!$A$2:$A$6</c:f>
              <c:strCache>
                <c:ptCount val="5"/>
                <c:pt idx="0">
                  <c:v>Instalación y equipamiento del stand</c:v>
                </c:pt>
                <c:pt idx="1">
                  <c:v>Servicios y comunicación</c:v>
                </c:pt>
                <c:pt idx="2">
                  <c:v>Gastos de personal y de transporte</c:v>
                </c:pt>
                <c:pt idx="3">
                  <c:v>Alquiler de stand</c:v>
                </c:pt>
                <c:pt idx="4">
                  <c:v>Gastos diversos</c:v>
                </c:pt>
              </c:strCache>
            </c:strRef>
          </c:cat>
          <c:val>
            <c:numRef>
              <c:f>Hoja1!$B$2:$B$6</c:f>
              <c:numCache>
                <c:formatCode>0</c:formatCode>
                <c:ptCount val="5"/>
                <c:pt idx="0">
                  <c:v>39</c:v>
                </c:pt>
                <c:pt idx="1">
                  <c:v>12</c:v>
                </c:pt>
                <c:pt idx="2">
                  <c:v>25</c:v>
                </c:pt>
                <c:pt idx="3">
                  <c:v>20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2F-4E2B-9BBA-EB1AAA8BE2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E205FA-C92D-4A7D-9919-A1A9D6D3FAC2}" type="doc">
      <dgm:prSet loTypeId="urn:microsoft.com/office/officeart/2005/8/layout/hProcess9" loCatId="process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D5F7E88F-7A85-4942-B8ED-1CAF0475D65C}">
      <dgm:prSet/>
      <dgm:spPr/>
      <dgm:t>
        <a:bodyPr/>
        <a:lstStyle/>
        <a:p>
          <a:pPr rtl="0"/>
          <a:r>
            <a:rPr lang="es-ES" noProof="0" dirty="0"/>
            <a:t>¿Abrirse a un nuevo mercado?</a:t>
          </a:r>
        </a:p>
      </dgm:t>
    </dgm:pt>
    <dgm:pt modelId="{D60998B2-02C2-497D-BE0D-CBAFD11B668A}" type="parTrans" cxnId="{3AF70DDB-13A1-4352-B19A-F420C64A52C0}">
      <dgm:prSet/>
      <dgm:spPr/>
      <dgm:t>
        <a:bodyPr/>
        <a:lstStyle/>
        <a:p>
          <a:endParaRPr lang="fr-FR"/>
        </a:p>
      </dgm:t>
    </dgm:pt>
    <dgm:pt modelId="{98C91A41-0CD5-4A4F-BFAB-7DDB681FBF99}" type="sibTrans" cxnId="{3AF70DDB-13A1-4352-B19A-F420C64A52C0}">
      <dgm:prSet/>
      <dgm:spPr/>
      <dgm:t>
        <a:bodyPr/>
        <a:lstStyle/>
        <a:p>
          <a:endParaRPr lang="fr-FR"/>
        </a:p>
      </dgm:t>
    </dgm:pt>
    <dgm:pt modelId="{FC412881-13E0-4A25-B6B4-443BB904823E}">
      <dgm:prSet/>
      <dgm:spPr/>
      <dgm:t>
        <a:bodyPr/>
        <a:lstStyle/>
        <a:p>
          <a:pPr rtl="0"/>
          <a:r>
            <a:rPr lang="es-ES" noProof="0" dirty="0"/>
            <a:t>¿Aumentar la cartera de clientes?</a:t>
          </a:r>
        </a:p>
      </dgm:t>
    </dgm:pt>
    <dgm:pt modelId="{D3FC1353-1DB4-4F36-B263-81480FB2ACEA}" type="parTrans" cxnId="{AD972577-D9BB-4195-9D59-6BDCF1B8085D}">
      <dgm:prSet/>
      <dgm:spPr/>
      <dgm:t>
        <a:bodyPr/>
        <a:lstStyle/>
        <a:p>
          <a:endParaRPr lang="fr-FR"/>
        </a:p>
      </dgm:t>
    </dgm:pt>
    <dgm:pt modelId="{4A4A6583-B556-4D08-9EE8-16CA5A6A7E73}" type="sibTrans" cxnId="{AD972577-D9BB-4195-9D59-6BDCF1B8085D}">
      <dgm:prSet/>
      <dgm:spPr/>
      <dgm:t>
        <a:bodyPr/>
        <a:lstStyle/>
        <a:p>
          <a:endParaRPr lang="fr-FR"/>
        </a:p>
      </dgm:t>
    </dgm:pt>
    <dgm:pt modelId="{CAD529A4-1A86-4E4D-BD84-CF5E9961F848}">
      <dgm:prSet/>
      <dgm:spPr/>
      <dgm:t>
        <a:bodyPr/>
        <a:lstStyle/>
        <a:p>
          <a:pPr rtl="0"/>
          <a:r>
            <a:rPr lang="fr-FR" dirty="0"/>
            <a:t>¿</a:t>
          </a:r>
          <a:r>
            <a:rPr lang="es-ES" noProof="0" dirty="0"/>
            <a:t>Presentar</a:t>
          </a:r>
          <a:r>
            <a:rPr lang="fr-FR" dirty="0"/>
            <a:t> </a:t>
          </a:r>
          <a:r>
            <a:rPr lang="es-ES" noProof="0" dirty="0"/>
            <a:t>nuevos productos?</a:t>
          </a:r>
        </a:p>
      </dgm:t>
    </dgm:pt>
    <dgm:pt modelId="{2C1CF63F-CB15-4EBF-A4E2-193133B55093}" type="parTrans" cxnId="{06CE3218-7DCF-49FE-8A92-CDF6C0644D9E}">
      <dgm:prSet/>
      <dgm:spPr/>
      <dgm:t>
        <a:bodyPr/>
        <a:lstStyle/>
        <a:p>
          <a:endParaRPr lang="fr-FR"/>
        </a:p>
      </dgm:t>
    </dgm:pt>
    <dgm:pt modelId="{D424CAB7-C6E0-4AE9-A4AE-42D91CD742A6}" type="sibTrans" cxnId="{06CE3218-7DCF-49FE-8A92-CDF6C0644D9E}">
      <dgm:prSet/>
      <dgm:spPr/>
      <dgm:t>
        <a:bodyPr/>
        <a:lstStyle/>
        <a:p>
          <a:endParaRPr lang="fr-FR"/>
        </a:p>
      </dgm:t>
    </dgm:pt>
    <dgm:pt modelId="{DE73C045-48C2-45B0-B95A-7A83393B7B3A}" type="pres">
      <dgm:prSet presAssocID="{E5E205FA-C92D-4A7D-9919-A1A9D6D3FAC2}" presName="CompostProcess" presStyleCnt="0">
        <dgm:presLayoutVars>
          <dgm:dir/>
          <dgm:resizeHandles val="exact"/>
        </dgm:presLayoutVars>
      </dgm:prSet>
      <dgm:spPr/>
    </dgm:pt>
    <dgm:pt modelId="{8BEB056E-9FD9-4968-9690-002173396AAB}" type="pres">
      <dgm:prSet presAssocID="{E5E205FA-C92D-4A7D-9919-A1A9D6D3FAC2}" presName="arrow" presStyleLbl="bgShp" presStyleIdx="0" presStyleCnt="1" custLinFactNeighborY="-194"/>
      <dgm:spPr/>
    </dgm:pt>
    <dgm:pt modelId="{EB741269-F07A-493A-85B1-2398F94ABEF5}" type="pres">
      <dgm:prSet presAssocID="{E5E205FA-C92D-4A7D-9919-A1A9D6D3FAC2}" presName="linearProcess" presStyleCnt="0"/>
      <dgm:spPr/>
    </dgm:pt>
    <dgm:pt modelId="{28973858-8568-4AD9-9288-899DDFBC433F}" type="pres">
      <dgm:prSet presAssocID="{D5F7E88F-7A85-4942-B8ED-1CAF0475D65C}" presName="textNode" presStyleLbl="node1" presStyleIdx="0" presStyleCnt="3">
        <dgm:presLayoutVars>
          <dgm:bulletEnabled val="1"/>
        </dgm:presLayoutVars>
      </dgm:prSet>
      <dgm:spPr/>
    </dgm:pt>
    <dgm:pt modelId="{9F81B7A9-C9AB-4EDD-875A-2140C69F3AF3}" type="pres">
      <dgm:prSet presAssocID="{98C91A41-0CD5-4A4F-BFAB-7DDB681FBF99}" presName="sibTrans" presStyleCnt="0"/>
      <dgm:spPr/>
    </dgm:pt>
    <dgm:pt modelId="{B813FF08-39DF-443C-9171-206C67FA0B74}" type="pres">
      <dgm:prSet presAssocID="{FC412881-13E0-4A25-B6B4-443BB904823E}" presName="textNode" presStyleLbl="node1" presStyleIdx="1" presStyleCnt="3">
        <dgm:presLayoutVars>
          <dgm:bulletEnabled val="1"/>
        </dgm:presLayoutVars>
      </dgm:prSet>
      <dgm:spPr/>
    </dgm:pt>
    <dgm:pt modelId="{0148778A-0F18-487F-A1E1-F7DBB3D7DA58}" type="pres">
      <dgm:prSet presAssocID="{4A4A6583-B556-4D08-9EE8-16CA5A6A7E73}" presName="sibTrans" presStyleCnt="0"/>
      <dgm:spPr/>
    </dgm:pt>
    <dgm:pt modelId="{F30EDB15-3CBC-4771-B5A6-D58573FEFA58}" type="pres">
      <dgm:prSet presAssocID="{CAD529A4-1A86-4E4D-BD84-CF5E9961F848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06CE3218-7DCF-49FE-8A92-CDF6C0644D9E}" srcId="{E5E205FA-C92D-4A7D-9919-A1A9D6D3FAC2}" destId="{CAD529A4-1A86-4E4D-BD84-CF5E9961F848}" srcOrd="2" destOrd="0" parTransId="{2C1CF63F-CB15-4EBF-A4E2-193133B55093}" sibTransId="{D424CAB7-C6E0-4AE9-A4AE-42D91CD742A6}"/>
    <dgm:cxn modelId="{AD972577-D9BB-4195-9D59-6BDCF1B8085D}" srcId="{E5E205FA-C92D-4A7D-9919-A1A9D6D3FAC2}" destId="{FC412881-13E0-4A25-B6B4-443BB904823E}" srcOrd="1" destOrd="0" parTransId="{D3FC1353-1DB4-4F36-B263-81480FB2ACEA}" sibTransId="{4A4A6583-B556-4D08-9EE8-16CA5A6A7E73}"/>
    <dgm:cxn modelId="{1BC1D382-7495-427C-8054-3EFAE87E9676}" type="presOf" srcId="{D5F7E88F-7A85-4942-B8ED-1CAF0475D65C}" destId="{28973858-8568-4AD9-9288-899DDFBC433F}" srcOrd="0" destOrd="0" presId="urn:microsoft.com/office/officeart/2005/8/layout/hProcess9"/>
    <dgm:cxn modelId="{F02450A7-6DF9-40A9-848D-180FDF3CAA79}" type="presOf" srcId="{CAD529A4-1A86-4E4D-BD84-CF5E9961F848}" destId="{F30EDB15-3CBC-4771-B5A6-D58573FEFA58}" srcOrd="0" destOrd="0" presId="urn:microsoft.com/office/officeart/2005/8/layout/hProcess9"/>
    <dgm:cxn modelId="{6EF224AC-FA18-44F8-9361-E7B1EB622F78}" type="presOf" srcId="{E5E205FA-C92D-4A7D-9919-A1A9D6D3FAC2}" destId="{DE73C045-48C2-45B0-B95A-7A83393B7B3A}" srcOrd="0" destOrd="0" presId="urn:microsoft.com/office/officeart/2005/8/layout/hProcess9"/>
    <dgm:cxn modelId="{3AF70DDB-13A1-4352-B19A-F420C64A52C0}" srcId="{E5E205FA-C92D-4A7D-9919-A1A9D6D3FAC2}" destId="{D5F7E88F-7A85-4942-B8ED-1CAF0475D65C}" srcOrd="0" destOrd="0" parTransId="{D60998B2-02C2-497D-BE0D-CBAFD11B668A}" sibTransId="{98C91A41-0CD5-4A4F-BFAB-7DDB681FBF99}"/>
    <dgm:cxn modelId="{3383A2E1-E6DE-4950-8B81-5F83A136BAB2}" type="presOf" srcId="{FC412881-13E0-4A25-B6B4-443BB904823E}" destId="{B813FF08-39DF-443C-9171-206C67FA0B74}" srcOrd="0" destOrd="0" presId="urn:microsoft.com/office/officeart/2005/8/layout/hProcess9"/>
    <dgm:cxn modelId="{9374AEEF-6A24-42CF-A92A-0E4B9E60A85D}" type="presParOf" srcId="{DE73C045-48C2-45B0-B95A-7A83393B7B3A}" destId="{8BEB056E-9FD9-4968-9690-002173396AAB}" srcOrd="0" destOrd="0" presId="urn:microsoft.com/office/officeart/2005/8/layout/hProcess9"/>
    <dgm:cxn modelId="{F65AFDDC-1019-49C3-BD7F-280AEEBBBE21}" type="presParOf" srcId="{DE73C045-48C2-45B0-B95A-7A83393B7B3A}" destId="{EB741269-F07A-493A-85B1-2398F94ABEF5}" srcOrd="1" destOrd="0" presId="urn:microsoft.com/office/officeart/2005/8/layout/hProcess9"/>
    <dgm:cxn modelId="{818A1923-D223-417A-A607-B02C0532DE26}" type="presParOf" srcId="{EB741269-F07A-493A-85B1-2398F94ABEF5}" destId="{28973858-8568-4AD9-9288-899DDFBC433F}" srcOrd="0" destOrd="0" presId="urn:microsoft.com/office/officeart/2005/8/layout/hProcess9"/>
    <dgm:cxn modelId="{E2622BA5-747E-4429-B5A7-980DAA0CD6CC}" type="presParOf" srcId="{EB741269-F07A-493A-85B1-2398F94ABEF5}" destId="{9F81B7A9-C9AB-4EDD-875A-2140C69F3AF3}" srcOrd="1" destOrd="0" presId="urn:microsoft.com/office/officeart/2005/8/layout/hProcess9"/>
    <dgm:cxn modelId="{8A2508B2-4A4F-4ACF-8F4A-AA75BAD701BF}" type="presParOf" srcId="{EB741269-F07A-493A-85B1-2398F94ABEF5}" destId="{B813FF08-39DF-443C-9171-206C67FA0B74}" srcOrd="2" destOrd="0" presId="urn:microsoft.com/office/officeart/2005/8/layout/hProcess9"/>
    <dgm:cxn modelId="{D8F033F3-C5F9-4DE4-A019-EA579E32B566}" type="presParOf" srcId="{EB741269-F07A-493A-85B1-2398F94ABEF5}" destId="{0148778A-0F18-487F-A1E1-F7DBB3D7DA58}" srcOrd="3" destOrd="0" presId="urn:microsoft.com/office/officeart/2005/8/layout/hProcess9"/>
    <dgm:cxn modelId="{C6BD0635-DC56-4065-82FC-4657D375BFF1}" type="presParOf" srcId="{EB741269-F07A-493A-85B1-2398F94ABEF5}" destId="{F30EDB15-3CBC-4771-B5A6-D58573FEFA5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EB056E-9FD9-4968-9690-002173396AAB}">
      <dsp:nvSpPr>
        <dsp:cNvPr id="0" name=""/>
        <dsp:cNvSpPr/>
      </dsp:nvSpPr>
      <dsp:spPr>
        <a:xfrm>
          <a:off x="582929" y="0"/>
          <a:ext cx="6606540" cy="4572000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8973858-8568-4AD9-9288-899DDFBC433F}">
      <dsp:nvSpPr>
        <dsp:cNvPr id="0" name=""/>
        <dsp:cNvSpPr/>
      </dsp:nvSpPr>
      <dsp:spPr>
        <a:xfrm>
          <a:off x="8349" y="1371599"/>
          <a:ext cx="2501741" cy="182880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noProof="0" dirty="0"/>
            <a:t>¿Abrirse a un nuevo mercado?</a:t>
          </a:r>
        </a:p>
      </dsp:txBody>
      <dsp:txXfrm>
        <a:off x="97624" y="1460874"/>
        <a:ext cx="2323191" cy="1650250"/>
      </dsp:txXfrm>
    </dsp:sp>
    <dsp:sp modelId="{B813FF08-39DF-443C-9171-206C67FA0B74}">
      <dsp:nvSpPr>
        <dsp:cNvPr id="0" name=""/>
        <dsp:cNvSpPr/>
      </dsp:nvSpPr>
      <dsp:spPr>
        <a:xfrm>
          <a:off x="2635329" y="1371599"/>
          <a:ext cx="2501741" cy="1828800"/>
        </a:xfrm>
        <a:prstGeom prst="roundRect">
          <a:avLst/>
        </a:prstGeom>
        <a:gradFill rotWithShape="0">
          <a:gsLst>
            <a:gs pos="0">
              <a:schemeClr val="accent3">
                <a:hueOff val="1355300"/>
                <a:satOff val="50000"/>
                <a:lumOff val="-7353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3">
                <a:hueOff val="1355300"/>
                <a:satOff val="50000"/>
                <a:lumOff val="-7353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noProof="0" dirty="0"/>
            <a:t>¿Aumentar la cartera de clientes?</a:t>
          </a:r>
        </a:p>
      </dsp:txBody>
      <dsp:txXfrm>
        <a:off x="2724604" y="1460874"/>
        <a:ext cx="2323191" cy="1650250"/>
      </dsp:txXfrm>
    </dsp:sp>
    <dsp:sp modelId="{F30EDB15-3CBC-4771-B5A6-D58573FEFA58}">
      <dsp:nvSpPr>
        <dsp:cNvPr id="0" name=""/>
        <dsp:cNvSpPr/>
      </dsp:nvSpPr>
      <dsp:spPr>
        <a:xfrm>
          <a:off x="5262309" y="1371599"/>
          <a:ext cx="2501741" cy="1828800"/>
        </a:xfrm>
        <a:prstGeom prst="roundRect">
          <a:avLst/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tint val="98000"/>
                <a:hueMod val="94000"/>
                <a:satMod val="130000"/>
                <a:lumMod val="138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 dirty="0"/>
            <a:t>¿</a:t>
          </a:r>
          <a:r>
            <a:rPr lang="es-ES" sz="2800" kern="1200" noProof="0" dirty="0"/>
            <a:t>Presentar</a:t>
          </a:r>
          <a:r>
            <a:rPr lang="fr-FR" sz="2800" kern="1200" dirty="0"/>
            <a:t> </a:t>
          </a:r>
          <a:r>
            <a:rPr lang="es-ES" sz="2800" kern="1200" noProof="0" dirty="0"/>
            <a:t>nuevos productos?</a:t>
          </a:r>
        </a:p>
      </dsp:txBody>
      <dsp:txXfrm>
        <a:off x="5351584" y="1460874"/>
        <a:ext cx="2323191" cy="16502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CE753-47B1-43C4-93E6-05578FF598A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F0D7E-ED2C-4AD4-A976-D2262160AD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7990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3392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4981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6335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1512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6211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8242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noProof="0" dirty="0"/>
              <a:t>Para el extranjero: pasaportes, visados, vacunas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92958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136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8466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3214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0480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4656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9450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1681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4405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7230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0633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7363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61927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5512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7216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8498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4824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189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096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5059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FA1FE02-600F-4667-A39E-34FFFA248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7C004BF-DD40-4315-B8D3-D73B34864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74478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7527524" cy="3124201"/>
          </a:xfrm>
        </p:spPr>
        <p:txBody>
          <a:bodyPr>
            <a:normAutofit/>
          </a:bodyPr>
          <a:lstStyle/>
          <a:p>
            <a:r>
              <a:rPr lang="es-ES" dirty="0"/>
              <a:t>Preparar un evento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1601356"/>
          </a:xfrm>
        </p:spPr>
        <p:txBody>
          <a:bodyPr>
            <a:normAutofit fontScale="70000" lnSpcReduction="20000"/>
          </a:bodyPr>
          <a:lstStyle/>
          <a:p>
            <a:r>
              <a:rPr lang="es-ES" dirty="0"/>
              <a:t>Hacerse las </a:t>
            </a:r>
            <a:r>
              <a:rPr lang="es-ES"/>
              <a:t>preguntas adecuadas</a:t>
            </a:r>
            <a:endParaRPr lang="es-ES" dirty="0"/>
          </a:p>
          <a:p>
            <a:endParaRPr lang="es-ES" dirty="0"/>
          </a:p>
          <a:p>
            <a:endParaRPr lang="es-ES" sz="1400" i="1" dirty="0"/>
          </a:p>
          <a:p>
            <a:endParaRPr lang="es-ES" sz="1400" i="1" dirty="0"/>
          </a:p>
          <a:p>
            <a:r>
              <a:rPr lang="es-ES" sz="1400" i="1" dirty="0"/>
              <a:t>Formación en 1 jornada</a:t>
            </a:r>
          </a:p>
          <a:p>
            <a:r>
              <a:rPr lang="es-ES" sz="1400" i="1" dirty="0"/>
              <a:t>para responsables, colaboradores</a:t>
            </a:r>
          </a:p>
          <a:p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2141601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Desarrollo de la jornada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28662" y="928670"/>
            <a:ext cx="7772400" cy="4572000"/>
          </a:xfrm>
        </p:spPr>
        <p:txBody>
          <a:bodyPr>
            <a:normAutofit/>
          </a:bodyPr>
          <a:lstStyle/>
          <a:p>
            <a:pPr marL="1689174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s-ES" dirty="0"/>
              <a:t>Identificar los objetivos</a:t>
            </a:r>
          </a:p>
          <a:p>
            <a:pPr marL="1689174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s-ES" dirty="0"/>
              <a:t>Identificar los productos/servicios</a:t>
            </a:r>
          </a:p>
          <a:p>
            <a:pPr marL="1689174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s-ES" dirty="0"/>
              <a:t>¿A quién proponer la formación?</a:t>
            </a:r>
          </a:p>
          <a:p>
            <a:pPr marL="1689174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s-ES" dirty="0"/>
              <a:t>Prever el presupuesto</a:t>
            </a:r>
          </a:p>
          <a:p>
            <a:pPr marL="1689174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s-ES" dirty="0"/>
              <a:t>Listar los interventores</a:t>
            </a:r>
          </a:p>
          <a:p>
            <a:pPr marL="1689174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s-ES" dirty="0"/>
              <a:t>Prever la comunicación</a:t>
            </a:r>
          </a:p>
          <a:p>
            <a:pPr marL="1689174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s-ES" dirty="0"/>
              <a:t>Definir un retro-planning</a:t>
            </a:r>
          </a:p>
        </p:txBody>
      </p:sp>
    </p:spTree>
    <p:extLst>
      <p:ext uri="{BB962C8B-B14F-4D97-AF65-F5344CB8AC3E}">
        <p14:creationId xmlns:p14="http://schemas.microsoft.com/office/powerpoint/2010/main" val="211672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Identificar los </a:t>
            </a:r>
            <a:br>
              <a:rPr lang="es-ES" dirty="0"/>
            </a:br>
            <a:r>
              <a:rPr lang="es-ES" dirty="0"/>
              <a:t>objetivos</a:t>
            </a:r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7441108"/>
              </p:ext>
            </p:extLst>
          </p:nvPr>
        </p:nvGraphicFramePr>
        <p:xfrm>
          <a:off x="928662" y="857232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5650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Identificar los productos/servicios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3"/>
              </a:buBlip>
            </a:pPr>
            <a:r>
              <a:rPr lang="es-ES" dirty="0"/>
              <a:t>Gama entera - Gama parcial</a:t>
            </a:r>
          </a:p>
          <a:p>
            <a:pPr>
              <a:buBlip>
                <a:blip r:embed="rId3"/>
              </a:buBlip>
            </a:pPr>
            <a:r>
              <a:rPr lang="es-ES" dirty="0"/>
              <a:t>Productos innovadores</a:t>
            </a:r>
          </a:p>
          <a:p>
            <a:pPr>
              <a:buBlip>
                <a:blip r:embed="rId3"/>
              </a:buBlip>
            </a:pPr>
            <a:r>
              <a:rPr lang="es-ES" dirty="0"/>
              <a:t>Productos adaptados a un cierto grupo</a:t>
            </a:r>
          </a:p>
          <a:p>
            <a:pPr>
              <a:buBlip>
                <a:blip r:embed="rId3"/>
              </a:buBlip>
            </a:pPr>
            <a:r>
              <a:rPr lang="es-ES" dirty="0"/>
              <a:t>Modelos específicos para el salón</a:t>
            </a:r>
          </a:p>
        </p:txBody>
      </p:sp>
    </p:spTree>
    <p:extLst>
      <p:ext uri="{BB962C8B-B14F-4D97-AF65-F5344CB8AC3E}">
        <p14:creationId xmlns:p14="http://schemas.microsoft.com/office/powerpoint/2010/main" val="3267070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¿A quién proponer la formación?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3200" dirty="0">
                <a:latin typeface="Tahoma" pitchFamily="34" charset="0"/>
                <a:cs typeface="Tahoma" pitchFamily="34" charset="0"/>
              </a:rPr>
              <a:t>Catalogar los salones</a:t>
            </a:r>
          </a:p>
          <a:p>
            <a:pPr lvl="1"/>
            <a:r>
              <a:rPr lang="es-ES" dirty="0"/>
              <a:t>A nivel </a:t>
            </a:r>
            <a:r>
              <a:rPr lang="es-ES" i="1" u="sng" dirty="0">
                <a:solidFill>
                  <a:schemeClr val="accent2"/>
                </a:solidFill>
              </a:rPr>
              <a:t>nacional</a:t>
            </a:r>
          </a:p>
          <a:p>
            <a:pPr lvl="2"/>
            <a:r>
              <a:rPr lang="es-ES" dirty="0"/>
              <a:t>Especializados</a:t>
            </a:r>
          </a:p>
          <a:p>
            <a:pPr lvl="2"/>
            <a:r>
              <a:rPr lang="es-ES" dirty="0"/>
              <a:t>Varios ramos</a:t>
            </a:r>
          </a:p>
          <a:p>
            <a:pPr lvl="1"/>
            <a:r>
              <a:rPr lang="es-ES" dirty="0"/>
              <a:t>A nivel </a:t>
            </a:r>
            <a:r>
              <a:rPr lang="es-ES" i="1" u="sng" dirty="0">
                <a:solidFill>
                  <a:schemeClr val="accent2"/>
                </a:solidFill>
              </a:rPr>
              <a:t>internacional</a:t>
            </a:r>
          </a:p>
          <a:p>
            <a:pPr lvl="2"/>
            <a:r>
              <a:rPr lang="es-ES" dirty="0"/>
              <a:t>Especializados</a:t>
            </a:r>
          </a:p>
          <a:p>
            <a:pPr lvl="2"/>
            <a:r>
              <a:rPr lang="es-ES" dirty="0"/>
              <a:t>Varios ramos</a:t>
            </a:r>
          </a:p>
        </p:txBody>
      </p:sp>
    </p:spTree>
    <p:extLst>
      <p:ext uri="{BB962C8B-B14F-4D97-AF65-F5344CB8AC3E}">
        <p14:creationId xmlns:p14="http://schemas.microsoft.com/office/powerpoint/2010/main" val="3122793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Prever el presupuesto</a:t>
            </a: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3653303"/>
              </p:ext>
            </p:extLst>
          </p:nvPr>
        </p:nvGraphicFramePr>
        <p:xfrm>
          <a:off x="428596" y="886120"/>
          <a:ext cx="8258204" cy="513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54258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Listar los interventores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Prestadores de servicio</a:t>
            </a:r>
          </a:p>
          <a:p>
            <a:pPr lvl="1"/>
            <a:r>
              <a:rPr lang="es-ES" dirty="0"/>
              <a:t>Instaladores de stands</a:t>
            </a:r>
          </a:p>
          <a:p>
            <a:pPr lvl="1"/>
            <a:r>
              <a:rPr lang="es-ES" dirty="0"/>
              <a:t>Transportistas</a:t>
            </a:r>
          </a:p>
          <a:p>
            <a:pPr lvl="1"/>
            <a:r>
              <a:rPr lang="es-ES" dirty="0"/>
              <a:t>Intérpretes</a:t>
            </a:r>
          </a:p>
          <a:p>
            <a:pPr lvl="1"/>
            <a:r>
              <a:rPr lang="es-ES" dirty="0"/>
              <a:t>Azafatas</a:t>
            </a:r>
          </a:p>
          <a:p>
            <a:pPr lvl="1"/>
            <a:r>
              <a:rPr lang="es-ES" dirty="0"/>
              <a:t>Comidas de encargo</a:t>
            </a:r>
          </a:p>
          <a:p>
            <a:r>
              <a:rPr lang="es-ES" dirty="0"/>
              <a:t>Creación gráfica (visuales, tótems…)</a:t>
            </a:r>
          </a:p>
          <a:p>
            <a:r>
              <a:rPr lang="es-ES" dirty="0"/>
              <a:t>Creación terminal interactivo</a:t>
            </a:r>
            <a:r>
              <a:rPr lang="fr-FR" dirty="0"/>
              <a:t>				</a:t>
            </a:r>
          </a:p>
        </p:txBody>
      </p:sp>
    </p:spTree>
    <p:extLst>
      <p:ext uri="{BB962C8B-B14F-4D97-AF65-F5344CB8AC3E}">
        <p14:creationId xmlns:p14="http://schemas.microsoft.com/office/powerpoint/2010/main" val="3286502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Prever la comunicación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3200" dirty="0">
                <a:latin typeface="Tahoma" pitchFamily="34" charset="0"/>
                <a:cs typeface="Tahoma" pitchFamily="34" charset="0"/>
              </a:rPr>
              <a:t>Prospección de los visitantes:</a:t>
            </a:r>
          </a:p>
          <a:p>
            <a:pPr lvl="1"/>
            <a:r>
              <a:rPr lang="es-ES" dirty="0"/>
              <a:t>Invitaciones</a:t>
            </a:r>
          </a:p>
          <a:p>
            <a:pPr lvl="1"/>
            <a:r>
              <a:rPr lang="es-ES" dirty="0"/>
              <a:t>Llamadas telefónicas</a:t>
            </a:r>
          </a:p>
          <a:p>
            <a:pPr lvl="1"/>
            <a:r>
              <a:rPr lang="es-ES" dirty="0"/>
              <a:t>C. Correspondencia de invitaciones</a:t>
            </a:r>
          </a:p>
          <a:p>
            <a:pPr lvl="1"/>
            <a:r>
              <a:rPr lang="es-ES" dirty="0"/>
              <a:t>Entradas gratuitas</a:t>
            </a:r>
          </a:p>
          <a:p>
            <a:pPr lvl="1"/>
            <a:r>
              <a:rPr lang="es-ES" dirty="0"/>
              <a:t>Anuncios diversos</a:t>
            </a:r>
          </a:p>
        </p:txBody>
      </p:sp>
    </p:spTree>
    <p:extLst>
      <p:ext uri="{BB962C8B-B14F-4D97-AF65-F5344CB8AC3E}">
        <p14:creationId xmlns:p14="http://schemas.microsoft.com/office/powerpoint/2010/main" val="1068626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Definir un retro-planning</a:t>
            </a:r>
          </a:p>
        </p:txBody>
      </p:sp>
      <p:sp>
        <p:nvSpPr>
          <p:cNvPr id="3" name="2 Subtítul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tabLst>
                <a:tab pos="1800000" algn="l"/>
              </a:tabLst>
            </a:pPr>
            <a:r>
              <a:rPr lang="es-ES" dirty="0">
                <a:latin typeface="Tahoma" pitchFamily="34" charset="0"/>
                <a:cs typeface="Tahoma" pitchFamily="34" charset="0"/>
              </a:rPr>
              <a:t>D-12 meses:	reservar el stand</a:t>
            </a:r>
          </a:p>
          <a:p>
            <a:pPr>
              <a:tabLst>
                <a:tab pos="1800000" algn="l"/>
              </a:tabLst>
            </a:pPr>
            <a:r>
              <a:rPr lang="es-ES" dirty="0">
                <a:latin typeface="Tahoma" pitchFamily="34" charset="0"/>
                <a:cs typeface="Tahoma" pitchFamily="34" charset="0"/>
              </a:rPr>
              <a:t>D-8 meses: 	seleccionar productos, preparar el 	material</a:t>
            </a:r>
          </a:p>
          <a:p>
            <a:pPr>
              <a:tabLst>
                <a:tab pos="1800000" algn="l"/>
              </a:tabLst>
            </a:pPr>
            <a:r>
              <a:rPr lang="es-ES" dirty="0">
                <a:latin typeface="Tahoma" pitchFamily="34" charset="0"/>
                <a:cs typeface="Tahoma" pitchFamily="34" charset="0"/>
              </a:rPr>
              <a:t>D-6 meses: 	elegir los interventores</a:t>
            </a:r>
          </a:p>
          <a:p>
            <a:pPr>
              <a:tabLst>
                <a:tab pos="1800000" algn="l"/>
              </a:tabLst>
            </a:pPr>
            <a:r>
              <a:rPr lang="es-ES" dirty="0">
                <a:latin typeface="Tahoma" pitchFamily="34" charset="0"/>
                <a:cs typeface="Tahoma" pitchFamily="34" charset="0"/>
              </a:rPr>
              <a:t>D-4 meses: 	preparar la documentación</a:t>
            </a:r>
          </a:p>
          <a:p>
            <a:pPr>
              <a:tabLst>
                <a:tab pos="1800000" algn="l"/>
              </a:tabLst>
            </a:pPr>
            <a:r>
              <a:rPr lang="es-ES" dirty="0">
                <a:latin typeface="Tahoma" pitchFamily="34" charset="0"/>
                <a:cs typeface="Tahoma" pitchFamily="34" charset="0"/>
              </a:rPr>
              <a:t>D-1 mes: 	enviar invitaciones</a:t>
            </a:r>
          </a:p>
        </p:txBody>
      </p:sp>
    </p:spTree>
    <p:extLst>
      <p:ext uri="{BB962C8B-B14F-4D97-AF65-F5344CB8AC3E}">
        <p14:creationId xmlns:p14="http://schemas.microsoft.com/office/powerpoint/2010/main" val="1547101650"/>
      </p:ext>
    </p:extLst>
  </p:cSld>
  <p:clrMapOvr>
    <a:masterClrMapping/>
  </p:clrMapOvr>
</p:sld>
</file>

<file path=ppt/theme/theme1.xml><?xml version="1.0" encoding="utf-8"?>
<a:theme xmlns:a="http://schemas.openxmlformats.org/drawingml/2006/main" name="Secto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ctor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cto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232</Words>
  <Application>Microsoft Office PowerPoint</Application>
  <PresentationFormat>Presentación en pantalla (4:3)</PresentationFormat>
  <Paragraphs>66</Paragraphs>
  <Slides>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Calibri</vt:lpstr>
      <vt:lpstr>Century Gothic</vt:lpstr>
      <vt:lpstr>Tahoma</vt:lpstr>
      <vt:lpstr>Wingdings 3</vt:lpstr>
      <vt:lpstr>Sector</vt:lpstr>
      <vt:lpstr>Preparar un evento</vt:lpstr>
      <vt:lpstr>Desarrollo de la jornada</vt:lpstr>
      <vt:lpstr>Identificar los  objetivos</vt:lpstr>
      <vt:lpstr>Identificar los productos/servicios</vt:lpstr>
      <vt:lpstr>¿A quién proponer la formación?</vt:lpstr>
      <vt:lpstr>Prever el presupuesto</vt:lpstr>
      <vt:lpstr>Listar los interventores</vt:lpstr>
      <vt:lpstr>Prever la comunicación</vt:lpstr>
      <vt:lpstr>Definir un retro-planning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Prever un salón</dc:title>
  <dc:creator>ENI</dc:creator>
  <cp:lastModifiedBy>Silvia Diaz Lopez</cp:lastModifiedBy>
  <cp:revision>9</cp:revision>
  <dcterms:created xsi:type="dcterms:W3CDTF">2016-12-05T10:55:00Z</dcterms:created>
  <dcterms:modified xsi:type="dcterms:W3CDTF">2024-12-17T09:46:13Z</dcterms:modified>
</cp:coreProperties>
</file>