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Activitad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Feuil1!$B$1:$D$1</c:f>
              <c:strCache>
                <c:ptCount val="3"/>
                <c:pt idx="0">
                  <c:v>Año Ñ-2</c:v>
                </c:pt>
                <c:pt idx="1">
                  <c:v>Año Ñ-1</c:v>
                </c:pt>
                <c:pt idx="2">
                  <c:v>Año Ñ</c:v>
                </c:pt>
              </c:strCache>
            </c:strRef>
          </c:cat>
          <c:val>
            <c:numRef>
              <c:f>Feuil1!$B$2:$D$2</c:f>
              <c:numCache>
                <c:formatCode>0%</c:formatCode>
                <c:ptCount val="3"/>
                <c:pt idx="0">
                  <c:v>-0.01</c:v>
                </c:pt>
                <c:pt idx="1">
                  <c:v>-0.02</c:v>
                </c:pt>
                <c:pt idx="2">
                  <c:v>0.03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C32-44A2-BC80-EE767E37D3FE}"/>
            </c:ext>
          </c:extLst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Activitad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Feuil1!$B$1:$D$1</c:f>
              <c:strCache>
                <c:ptCount val="3"/>
                <c:pt idx="0">
                  <c:v>Año Ñ-2</c:v>
                </c:pt>
                <c:pt idx="1">
                  <c:v>Año Ñ-1</c:v>
                </c:pt>
                <c:pt idx="2">
                  <c:v>Año Ñ</c:v>
                </c:pt>
              </c:strCache>
            </c:strRef>
          </c:cat>
          <c:val>
            <c:numRef>
              <c:f>Feuil1!$B$3:$D$3</c:f>
              <c:numCache>
                <c:formatCode>0%</c:formatCode>
                <c:ptCount val="3"/>
                <c:pt idx="0">
                  <c:v>-0.01</c:v>
                </c:pt>
                <c:pt idx="1">
                  <c:v>-0.1</c:v>
                </c:pt>
                <c:pt idx="2">
                  <c:v>0.4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C32-44A2-BC80-EE767E37D3FE}"/>
            </c:ext>
          </c:extLst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Activitad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Feuil1!$B$1:$D$1</c:f>
              <c:strCache>
                <c:ptCount val="3"/>
                <c:pt idx="0">
                  <c:v>Año Ñ-2</c:v>
                </c:pt>
                <c:pt idx="1">
                  <c:v>Año Ñ-1</c:v>
                </c:pt>
                <c:pt idx="2">
                  <c:v>Año Ñ</c:v>
                </c:pt>
              </c:strCache>
            </c:strRef>
          </c:cat>
          <c:val>
            <c:numRef>
              <c:f>Feuil1!$B$4:$D$4</c:f>
              <c:numCache>
                <c:formatCode>0%</c:formatCode>
                <c:ptCount val="3"/>
                <c:pt idx="0">
                  <c:v>0.01</c:v>
                </c:pt>
                <c:pt idx="1">
                  <c:v>0.05</c:v>
                </c:pt>
                <c:pt idx="2">
                  <c:v>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C32-44A2-BC80-EE767E37D3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5060520"/>
        <c:axId val="312946616"/>
      </c:lineChart>
      <c:catAx>
        <c:axId val="2050605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312946616"/>
        <c:crosses val="autoZero"/>
        <c:auto val="1"/>
        <c:lblAlgn val="ctr"/>
        <c:lblOffset val="100"/>
        <c:noMultiLvlLbl val="0"/>
      </c:catAx>
      <c:valAx>
        <c:axId val="312946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05060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Actividad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Feuil1!$B$1:$D$1</c:f>
              <c:strCache>
                <c:ptCount val="3"/>
                <c:pt idx="0">
                  <c:v>Año Ñ-2</c:v>
                </c:pt>
                <c:pt idx="1">
                  <c:v>Año Ñ-1</c:v>
                </c:pt>
                <c:pt idx="2">
                  <c:v>Año Ñ</c:v>
                </c:pt>
              </c:strCache>
            </c:strRef>
          </c:cat>
          <c:val>
            <c:numRef>
              <c:f>Feuil1!$B$2:$D$2</c:f>
              <c:numCache>
                <c:formatCode>0%</c:formatCode>
                <c:ptCount val="3"/>
                <c:pt idx="0">
                  <c:v>0.05</c:v>
                </c:pt>
                <c:pt idx="1">
                  <c:v>0.05</c:v>
                </c:pt>
                <c:pt idx="2">
                  <c:v>0.04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462-4113-BFF7-D30B6A373EA1}"/>
            </c:ext>
          </c:extLst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Actividad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Feuil1!$B$1:$D$1</c:f>
              <c:strCache>
                <c:ptCount val="3"/>
                <c:pt idx="0">
                  <c:v>Año Ñ-2</c:v>
                </c:pt>
                <c:pt idx="1">
                  <c:v>Año Ñ-1</c:v>
                </c:pt>
                <c:pt idx="2">
                  <c:v>Año Ñ</c:v>
                </c:pt>
              </c:strCache>
            </c:strRef>
          </c:cat>
          <c:val>
            <c:numRef>
              <c:f>Feuil1!$B$3:$D$3</c:f>
              <c:numCache>
                <c:formatCode>0%</c:formatCode>
                <c:ptCount val="3"/>
                <c:pt idx="0">
                  <c:v>0.06</c:v>
                </c:pt>
                <c:pt idx="1">
                  <c:v>0.12</c:v>
                </c:pt>
                <c:pt idx="2">
                  <c:v>0.2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462-4113-BFF7-D30B6A373EA1}"/>
            </c:ext>
          </c:extLst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Actividad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Feuil1!$B$1:$D$1</c:f>
              <c:strCache>
                <c:ptCount val="3"/>
                <c:pt idx="0">
                  <c:v>Año Ñ-2</c:v>
                </c:pt>
                <c:pt idx="1">
                  <c:v>Año Ñ-1</c:v>
                </c:pt>
                <c:pt idx="2">
                  <c:v>Año Ñ</c:v>
                </c:pt>
              </c:strCache>
            </c:strRef>
          </c:cat>
          <c:val>
            <c:numRef>
              <c:f>Feuil1!$B$4:$D$4</c:f>
              <c:numCache>
                <c:formatCode>0%</c:formatCode>
                <c:ptCount val="3"/>
                <c:pt idx="0">
                  <c:v>7.0000000000000007E-2</c:v>
                </c:pt>
                <c:pt idx="1">
                  <c:v>0.08</c:v>
                </c:pt>
                <c:pt idx="2">
                  <c:v>0.15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462-4113-BFF7-D30B6A373E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2945440"/>
        <c:axId val="312945832"/>
      </c:lineChart>
      <c:catAx>
        <c:axId val="3129454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312945832"/>
        <c:crosses val="autoZero"/>
        <c:auto val="1"/>
        <c:lblAlgn val="ctr"/>
        <c:lblOffset val="100"/>
        <c:noMultiLvlLbl val="0"/>
      </c:catAx>
      <c:valAx>
        <c:axId val="312945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312945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AT"/>
              <a:t>Cargas &amp; Productos relativos a las actividades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3576358510741707E-2"/>
          <c:y val="9.0693468462162988E-2"/>
          <c:w val="0.61465782055020945"/>
          <c:h val="0.7931987644297618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Actividad 1 Cargas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85000"/>
                    <a:satMod val="130000"/>
                  </a:schemeClr>
                </a:gs>
                <a:gs pos="34000">
                  <a:schemeClr val="accent1">
                    <a:shade val="87000"/>
                    <a:satMod val="125000"/>
                  </a:schemeClr>
                </a:gs>
                <a:gs pos="70000">
                  <a:schemeClr val="accent1">
                    <a:tint val="100000"/>
                    <a:shade val="90000"/>
                    <a:satMod val="130000"/>
                  </a:schemeClr>
                </a:gs>
                <a:gs pos="100000">
                  <a:schemeClr val="accent1">
                    <a:tint val="100000"/>
                    <a:shade val="100000"/>
                    <a:satMod val="11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cat>
            <c:strRef>
              <c:f>Hoja1!$B$1:$D$1</c:f>
              <c:strCache>
                <c:ptCount val="3"/>
                <c:pt idx="0">
                  <c:v>Año Ñ-2</c:v>
                </c:pt>
                <c:pt idx="1">
                  <c:v>Año Ñ-1 </c:v>
                </c:pt>
                <c:pt idx="2">
                  <c:v>Año Ñ</c:v>
                </c:pt>
              </c:strCache>
            </c:strRef>
          </c:cat>
          <c:val>
            <c:numRef>
              <c:f>Hoja1!$B$2:$D$2</c:f>
              <c:numCache>
                <c:formatCode>0%</c:formatCode>
                <c:ptCount val="3"/>
                <c:pt idx="0">
                  <c:v>0.02</c:v>
                </c:pt>
                <c:pt idx="1">
                  <c:v>0</c:v>
                </c:pt>
                <c:pt idx="2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DD-46C5-B8C7-3C9DB7913389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Actividad 1 Productos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85000"/>
                    <a:satMod val="130000"/>
                  </a:schemeClr>
                </a:gs>
                <a:gs pos="34000">
                  <a:schemeClr val="accent2">
                    <a:shade val="87000"/>
                    <a:satMod val="125000"/>
                  </a:schemeClr>
                </a:gs>
                <a:gs pos="70000">
                  <a:schemeClr val="accent2">
                    <a:tint val="100000"/>
                    <a:shade val="90000"/>
                    <a:satMod val="130000"/>
                  </a:schemeClr>
                </a:gs>
                <a:gs pos="100000">
                  <a:schemeClr val="accent2">
                    <a:tint val="100000"/>
                    <a:shade val="100000"/>
                    <a:satMod val="11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cat>
            <c:strRef>
              <c:f>Hoja1!$B$1:$D$1</c:f>
              <c:strCache>
                <c:ptCount val="3"/>
                <c:pt idx="0">
                  <c:v>Año Ñ-2</c:v>
                </c:pt>
                <c:pt idx="1">
                  <c:v>Año Ñ-1 </c:v>
                </c:pt>
                <c:pt idx="2">
                  <c:v>Año Ñ</c:v>
                </c:pt>
              </c:strCache>
            </c:strRef>
          </c:cat>
          <c:val>
            <c:numRef>
              <c:f>Hoja1!$B$3:$D$3</c:f>
              <c:numCache>
                <c:formatCode>0%</c:formatCode>
                <c:ptCount val="3"/>
                <c:pt idx="0">
                  <c:v>-0.05</c:v>
                </c:pt>
                <c:pt idx="1">
                  <c:v>0.1</c:v>
                </c:pt>
                <c:pt idx="2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DD-46C5-B8C7-3C9DB7913389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Actividad 2 Cargas 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85000"/>
                    <a:satMod val="130000"/>
                  </a:schemeClr>
                </a:gs>
                <a:gs pos="34000">
                  <a:schemeClr val="accent3">
                    <a:shade val="87000"/>
                    <a:satMod val="125000"/>
                  </a:schemeClr>
                </a:gs>
                <a:gs pos="70000">
                  <a:schemeClr val="accent3">
                    <a:tint val="100000"/>
                    <a:shade val="90000"/>
                    <a:satMod val="130000"/>
                  </a:schemeClr>
                </a:gs>
                <a:gs pos="100000">
                  <a:schemeClr val="accent3">
                    <a:tint val="100000"/>
                    <a:shade val="100000"/>
                    <a:satMod val="11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cat>
            <c:strRef>
              <c:f>Hoja1!$B$1:$D$1</c:f>
              <c:strCache>
                <c:ptCount val="3"/>
                <c:pt idx="0">
                  <c:v>Año Ñ-2</c:v>
                </c:pt>
                <c:pt idx="1">
                  <c:v>Año Ñ-1 </c:v>
                </c:pt>
                <c:pt idx="2">
                  <c:v>Año Ñ</c:v>
                </c:pt>
              </c:strCache>
            </c:strRef>
          </c:cat>
          <c:val>
            <c:numRef>
              <c:f>Hoja1!$B$4:$D$4</c:f>
              <c:numCache>
                <c:formatCode>0%</c:formatCode>
                <c:ptCount val="3"/>
                <c:pt idx="0">
                  <c:v>0.05</c:v>
                </c:pt>
                <c:pt idx="1">
                  <c:v>0.02</c:v>
                </c:pt>
                <c:pt idx="2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4DD-46C5-B8C7-3C9DB7913389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Actividad 2 Productos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85000"/>
                    <a:satMod val="130000"/>
                  </a:schemeClr>
                </a:gs>
                <a:gs pos="34000">
                  <a:schemeClr val="accent4">
                    <a:shade val="87000"/>
                    <a:satMod val="125000"/>
                  </a:schemeClr>
                </a:gs>
                <a:gs pos="70000">
                  <a:schemeClr val="accent4">
                    <a:tint val="100000"/>
                    <a:shade val="90000"/>
                    <a:satMod val="130000"/>
                  </a:schemeClr>
                </a:gs>
                <a:gs pos="100000">
                  <a:schemeClr val="accent4">
                    <a:tint val="100000"/>
                    <a:shade val="100000"/>
                    <a:satMod val="11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cat>
            <c:strRef>
              <c:f>Hoja1!$B$1:$D$1</c:f>
              <c:strCache>
                <c:ptCount val="3"/>
                <c:pt idx="0">
                  <c:v>Año Ñ-2</c:v>
                </c:pt>
                <c:pt idx="1">
                  <c:v>Año Ñ-1 </c:v>
                </c:pt>
                <c:pt idx="2">
                  <c:v>Año Ñ</c:v>
                </c:pt>
              </c:strCache>
            </c:strRef>
          </c:cat>
          <c:val>
            <c:numRef>
              <c:f>Hoja1!$B$5:$D$5</c:f>
              <c:numCache>
                <c:formatCode>0%</c:formatCode>
                <c:ptCount val="3"/>
                <c:pt idx="0">
                  <c:v>0.03</c:v>
                </c:pt>
                <c:pt idx="1">
                  <c:v>-0.04</c:v>
                </c:pt>
                <c:pt idx="2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4DD-46C5-B8C7-3C9DB7913389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Actividad 3 Cargas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85000"/>
                    <a:satMod val="130000"/>
                  </a:schemeClr>
                </a:gs>
                <a:gs pos="34000">
                  <a:schemeClr val="accent5">
                    <a:shade val="87000"/>
                    <a:satMod val="125000"/>
                  </a:schemeClr>
                </a:gs>
                <a:gs pos="70000">
                  <a:schemeClr val="accent5">
                    <a:tint val="100000"/>
                    <a:shade val="90000"/>
                    <a:satMod val="130000"/>
                  </a:schemeClr>
                </a:gs>
                <a:gs pos="100000">
                  <a:schemeClr val="accent5">
                    <a:tint val="100000"/>
                    <a:shade val="100000"/>
                    <a:satMod val="11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cat>
            <c:strRef>
              <c:f>Hoja1!$B$1:$D$1</c:f>
              <c:strCache>
                <c:ptCount val="3"/>
                <c:pt idx="0">
                  <c:v>Año Ñ-2</c:v>
                </c:pt>
                <c:pt idx="1">
                  <c:v>Año Ñ-1 </c:v>
                </c:pt>
                <c:pt idx="2">
                  <c:v>Año Ñ</c:v>
                </c:pt>
              </c:strCache>
            </c:strRef>
          </c:cat>
          <c:val>
            <c:numRef>
              <c:f>Hoja1!$B$6:$D$6</c:f>
              <c:numCache>
                <c:formatCode>0%</c:formatCode>
                <c:ptCount val="3"/>
                <c:pt idx="0">
                  <c:v>0.03</c:v>
                </c:pt>
                <c:pt idx="1">
                  <c:v>-0.03</c:v>
                </c:pt>
                <c:pt idx="2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4DD-46C5-B8C7-3C9DB7913389}"/>
            </c:ext>
          </c:extLst>
        </c:ser>
        <c:ser>
          <c:idx val="5"/>
          <c:order val="5"/>
          <c:tx>
            <c:strRef>
              <c:f>Hoja1!$A$7</c:f>
              <c:strCache>
                <c:ptCount val="1"/>
                <c:pt idx="0">
                  <c:v>Actividad 3 Productos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85000"/>
                    <a:satMod val="130000"/>
                  </a:schemeClr>
                </a:gs>
                <a:gs pos="34000">
                  <a:schemeClr val="accent6">
                    <a:shade val="87000"/>
                    <a:satMod val="125000"/>
                  </a:schemeClr>
                </a:gs>
                <a:gs pos="70000">
                  <a:schemeClr val="accent6">
                    <a:tint val="100000"/>
                    <a:shade val="90000"/>
                    <a:satMod val="130000"/>
                  </a:schemeClr>
                </a:gs>
                <a:gs pos="100000">
                  <a:schemeClr val="accent6">
                    <a:tint val="100000"/>
                    <a:shade val="100000"/>
                    <a:satMod val="11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cat>
            <c:strRef>
              <c:f>Hoja1!$B$1:$D$1</c:f>
              <c:strCache>
                <c:ptCount val="3"/>
                <c:pt idx="0">
                  <c:v>Año Ñ-2</c:v>
                </c:pt>
                <c:pt idx="1">
                  <c:v>Año Ñ-1 </c:v>
                </c:pt>
                <c:pt idx="2">
                  <c:v>Año Ñ</c:v>
                </c:pt>
              </c:strCache>
            </c:strRef>
          </c:cat>
          <c:val>
            <c:numRef>
              <c:f>Hoja1!$B$7:$D$7</c:f>
              <c:numCache>
                <c:formatCode>0%</c:formatCode>
                <c:ptCount val="3"/>
                <c:pt idx="0">
                  <c:v>0.03</c:v>
                </c:pt>
                <c:pt idx="1">
                  <c:v>0.06</c:v>
                </c:pt>
                <c:pt idx="2">
                  <c:v>-0.03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4DD-46C5-B8C7-3C9DB79133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2947400"/>
        <c:axId val="312946224"/>
        <c:axId val="0"/>
      </c:bar3DChart>
      <c:catAx>
        <c:axId val="3129474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312946224"/>
        <c:crosses val="autoZero"/>
        <c:auto val="1"/>
        <c:lblAlgn val="ctr"/>
        <c:lblOffset val="100"/>
        <c:noMultiLvlLbl val="0"/>
      </c:catAx>
      <c:valAx>
        <c:axId val="312946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312947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54724-DEB1-499D-8E69-4CB0BB11DD6A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DF61D-55B7-4673-B074-18F40D960E2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775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D926E-F1C1-4B00-9BEA-7AE2B961BE09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0612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noProof="0" dirty="0"/>
              <a:t>Tabulaciones</a:t>
            </a:r>
            <a:r>
              <a:rPr lang="es-ES" baseline="0" noProof="0" dirty="0"/>
              <a:t> y sangría de párrafos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D926E-F1C1-4B00-9BEA-7AE2B961BE09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7514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noProof="0" dirty="0"/>
              <a:t>Copia de la diapositiva anterior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D926E-F1C1-4B00-9BEA-7AE2B961BE09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1270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A805E-8761-4602-8BD7-D7D6E9211C9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A7AF-CD91-479E-A7DF-426A3DF6CD21}" type="slidenum">
              <a:rPr lang="es-ES" smtClean="0"/>
              <a:t>‹Nº›</a:t>
            </a:fld>
            <a:endParaRPr lang="es-E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328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A805E-8761-4602-8BD7-D7D6E9211C9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A7AF-CD91-479E-A7DF-426A3DF6CD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9551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A805E-8761-4602-8BD7-D7D6E9211C9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A7AF-CD91-479E-A7DF-426A3DF6CD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5412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A805E-8761-4602-8BD7-D7D6E9211C9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A7AF-CD91-479E-A7DF-426A3DF6CD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027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A805E-8761-4602-8BD7-D7D6E9211C9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A7AF-CD91-479E-A7DF-426A3DF6CD21}" type="slidenum">
              <a:rPr lang="es-ES" smtClean="0"/>
              <a:t>‹Nº›</a:t>
            </a:fld>
            <a:endParaRPr lang="es-E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3337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A805E-8761-4602-8BD7-D7D6E9211C9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A7AF-CD91-479E-A7DF-426A3DF6CD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3349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A805E-8761-4602-8BD7-D7D6E9211C9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A7AF-CD91-479E-A7DF-426A3DF6CD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9485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A805E-8761-4602-8BD7-D7D6E9211C9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A7AF-CD91-479E-A7DF-426A3DF6CD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0568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A805E-8761-4602-8BD7-D7D6E9211C9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A7AF-CD91-479E-A7DF-426A3DF6CD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0741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FD1A805E-8761-4602-8BD7-D7D6E9211C9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3DFA7AF-CD91-479E-A7DF-426A3DF6CD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3366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A805E-8761-4602-8BD7-D7D6E9211C9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FA7AF-CD91-479E-A7DF-426A3DF6CD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3295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D1A805E-8761-4602-8BD7-D7D6E9211C9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3DFA7AF-CD91-479E-A7DF-426A3DF6CD21}" type="slidenum">
              <a:rPr lang="es-ES" smtClean="0"/>
              <a:t>‹Nº›</a:t>
            </a:fld>
            <a:endParaRPr lang="es-E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8727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/>
              <a:t>Las cifras de </a:t>
            </a:r>
            <a:r>
              <a:rPr lang="es-ES" dirty="0"/>
              <a:t>los tres últimos años</a:t>
            </a:r>
          </a:p>
        </p:txBody>
      </p:sp>
    </p:spTree>
    <p:extLst>
      <p:ext uri="{BB962C8B-B14F-4D97-AF65-F5344CB8AC3E}">
        <p14:creationId xmlns:p14="http://schemas.microsoft.com/office/powerpoint/2010/main" val="2284455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3110849"/>
              </p:ext>
            </p:extLst>
          </p:nvPr>
        </p:nvGraphicFramePr>
        <p:xfrm>
          <a:off x="457200" y="1071546"/>
          <a:ext cx="8229600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7749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El Volumen de Negocios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4302125" algn="l"/>
              </a:tabLst>
            </a:pPr>
            <a:r>
              <a:rPr lang="es-ES" dirty="0"/>
              <a:t>Año Ñ	145 2000</a:t>
            </a:r>
          </a:p>
          <a:p>
            <a:pPr>
              <a:tabLst>
                <a:tab pos="4302125" algn="l"/>
              </a:tabLst>
            </a:pPr>
            <a:r>
              <a:rPr lang="es-ES" dirty="0"/>
              <a:t>Año Ñ-1	135 2000</a:t>
            </a:r>
          </a:p>
          <a:p>
            <a:pPr>
              <a:tabLst>
                <a:tab pos="4302125" algn="l"/>
              </a:tabLst>
            </a:pPr>
            <a:r>
              <a:rPr lang="es-ES" dirty="0"/>
              <a:t>Año Ñ-2	165 6000</a:t>
            </a:r>
          </a:p>
        </p:txBody>
      </p:sp>
    </p:spTree>
    <p:extLst>
      <p:ext uri="{BB962C8B-B14F-4D97-AF65-F5344CB8AC3E}">
        <p14:creationId xmlns:p14="http://schemas.microsoft.com/office/powerpoint/2010/main" val="542184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El Coste Corriente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4302125" algn="l"/>
              </a:tabLst>
            </a:pPr>
            <a:r>
              <a:rPr lang="es-ES" dirty="0"/>
              <a:t>Año Ñ	35 2000</a:t>
            </a:r>
          </a:p>
          <a:p>
            <a:pPr>
              <a:tabLst>
                <a:tab pos="4302125" algn="l"/>
              </a:tabLst>
            </a:pPr>
            <a:r>
              <a:rPr lang="es-ES" dirty="0"/>
              <a:t>Año Ñ-1	41 0000</a:t>
            </a:r>
          </a:p>
          <a:p>
            <a:pPr>
              <a:tabLst>
                <a:tab pos="4302125" algn="l"/>
              </a:tabLst>
            </a:pPr>
            <a:r>
              <a:rPr lang="es-ES" dirty="0"/>
              <a:t>Año Ñ-2	20 0000</a:t>
            </a:r>
          </a:p>
        </p:txBody>
      </p:sp>
    </p:spTree>
    <p:extLst>
      <p:ext uri="{BB962C8B-B14F-4D97-AF65-F5344CB8AC3E}">
        <p14:creationId xmlns:p14="http://schemas.microsoft.com/office/powerpoint/2010/main" val="3794695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Evolución del  Volumen de Negocios</a:t>
            </a: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614056"/>
              </p:ext>
            </p:extLst>
          </p:nvPr>
        </p:nvGraphicFramePr>
        <p:xfrm>
          <a:off x="1524000" y="2602740"/>
          <a:ext cx="6096000" cy="165252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endParaRPr lang="es-ES" b="0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Año Ñ-2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Año Ñ-1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Año 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b="0" noProof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Activitad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-1%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-2%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b="0" noProof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Activitad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-1%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-10%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+40%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b="0" noProof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Activitad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+10%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6051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El Volumen de Negocios</a:t>
            </a: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5404619"/>
              </p:ext>
            </p:extLst>
          </p:nvPr>
        </p:nvGraphicFramePr>
        <p:xfrm>
          <a:off x="822325" y="1846265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75759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Evolución del Coste Corriente</a:t>
            </a: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859221"/>
              </p:ext>
            </p:extLst>
          </p:nvPr>
        </p:nvGraphicFramePr>
        <p:xfrm>
          <a:off x="1524000" y="2602740"/>
          <a:ext cx="6096000" cy="165252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endParaRPr lang="es-E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Año Ñ-2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Año Ñ-1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Año 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Actividad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Actividad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+20%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Actividad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/>
                        <a:t>+8%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+15%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191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El Coste Corriente</a:t>
            </a: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220192"/>
              </p:ext>
            </p:extLst>
          </p:nvPr>
        </p:nvGraphicFramePr>
        <p:xfrm>
          <a:off x="822325" y="1846265"/>
          <a:ext cx="75438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73899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Detalle de las cargas</a:t>
            </a: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127619"/>
              </p:ext>
            </p:extLst>
          </p:nvPr>
        </p:nvGraphicFramePr>
        <p:xfrm>
          <a:off x="1524000" y="2602740"/>
          <a:ext cx="6096000" cy="165252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Año Ñ-2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Año Ñ-1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Año 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Actividad</a:t>
                      </a:r>
                      <a:r>
                        <a:rPr lang="fr-FR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/>
                        <a:t>+0%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Actividad</a:t>
                      </a:r>
                      <a:r>
                        <a:rPr lang="fr-FR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/>
                        <a:t>+2%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Actividad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/>
                        <a:t>-3%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551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Detalle de los productos</a:t>
            </a: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85044"/>
              </p:ext>
            </p:extLst>
          </p:nvPr>
        </p:nvGraphicFramePr>
        <p:xfrm>
          <a:off x="1524000" y="2602740"/>
          <a:ext cx="6096000" cy="165252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endParaRPr lang="es-ES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Año Ñ-2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Año Ñ-1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Año Ñ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Actividad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-5%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/>
                        <a:t>+10%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Actividad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/>
                        <a:t>-4%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Actividad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+3%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/>
                        <a:t>+6%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noProof="0" dirty="0"/>
                        <a:t>-3%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483094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ción">
  <a:themeElements>
    <a:clrScheme name="Retrospección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ció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244</Words>
  <Application>Microsoft Office PowerPoint</Application>
  <PresentationFormat>Presentación en pantalla (4:3)</PresentationFormat>
  <Paragraphs>81</Paragraphs>
  <Slides>10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3" baseType="lpstr">
      <vt:lpstr>Calibri</vt:lpstr>
      <vt:lpstr>Calibri Light</vt:lpstr>
      <vt:lpstr>Retrospección</vt:lpstr>
      <vt:lpstr>Las cifras de los tres últimos años</vt:lpstr>
      <vt:lpstr>El Volumen de Negocios</vt:lpstr>
      <vt:lpstr>El Coste Corriente</vt:lpstr>
      <vt:lpstr>Evolución del  Volumen de Negocios</vt:lpstr>
      <vt:lpstr>El Volumen de Negocios</vt:lpstr>
      <vt:lpstr>Evolución del Coste Corriente</vt:lpstr>
      <vt:lpstr>El Coste Corriente</vt:lpstr>
      <vt:lpstr>Detalle de las cargas</vt:lpstr>
      <vt:lpstr>Detalle de los productos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Las cifras  de los tres últimos años</dc:title>
  <dc:creator>ENI</dc:creator>
  <cp:lastModifiedBy>Silvia Diaz Lopez</cp:lastModifiedBy>
  <cp:revision>8</cp:revision>
  <dcterms:created xsi:type="dcterms:W3CDTF">2016-12-05T10:27:43Z</dcterms:created>
  <dcterms:modified xsi:type="dcterms:W3CDTF">2024-12-17T14:15:16Z</dcterms:modified>
</cp:coreProperties>
</file>